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3" r:id="rId3"/>
    <p:sldId id="258" r:id="rId4"/>
    <p:sldId id="278" r:id="rId5"/>
    <p:sldId id="303" r:id="rId6"/>
    <p:sldId id="260" r:id="rId7"/>
    <p:sldId id="304" r:id="rId8"/>
    <p:sldId id="305" r:id="rId9"/>
    <p:sldId id="310" r:id="rId10"/>
    <p:sldId id="314" r:id="rId11"/>
    <p:sldId id="315" r:id="rId12"/>
    <p:sldId id="316" r:id="rId13"/>
    <p:sldId id="279" r:id="rId14"/>
    <p:sldId id="299" r:id="rId15"/>
    <p:sldId id="280" r:id="rId16"/>
    <p:sldId id="284" r:id="rId17"/>
    <p:sldId id="285" r:id="rId18"/>
    <p:sldId id="289" r:id="rId19"/>
    <p:sldId id="312" r:id="rId20"/>
    <p:sldId id="313" r:id="rId21"/>
    <p:sldId id="31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AD465-F780-4664-8C1F-A4AEF2DE2E6E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DE03-B068-4117-A210-AF7607174B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7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(vector set)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1422F-B92F-40D2-934D-217E59208A3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Basis is a vector set</a:t>
            </a:r>
          </a:p>
          <a:p>
            <a:r>
              <a:rPr lang="en-US" altLang="zh-TW" dirty="0"/>
              <a:t>When I</a:t>
            </a:r>
            <a:r>
              <a:rPr lang="en-US" altLang="zh-TW" baseline="0" dirty="0"/>
              <a:t> say “large” or “small”, I mean the number of </a:t>
            </a:r>
            <a:r>
              <a:rPr lang="en-US" altLang="zh-TW" baseline="0" dirty="0" err="1"/>
              <a:t>elelemtns</a:t>
            </a:r>
            <a:r>
              <a:rPr lang="en-US" altLang="zh-TW" baseline="0" dirty="0"/>
              <a:t> in the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8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Understand as how large your span is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76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7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三神氣</a:t>
            </a:r>
            <a:endParaRPr lang="en-US" altLang="zh-TW" dirty="0"/>
          </a:p>
          <a:p>
            <a:r>
              <a:rPr lang="zh-TW" altLang="en-US" dirty="0"/>
              <a:t>三皇</a:t>
            </a:r>
            <a:endParaRPr lang="en-US" altLang="zh-TW" dirty="0"/>
          </a:p>
          <a:p>
            <a:r>
              <a:rPr lang="zh-TW" altLang="en-US" dirty="0"/>
              <a:t>三人形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Every subset of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/>
              <a:t> with more than </a:t>
            </a:r>
            <a:r>
              <a:rPr lang="en-US" altLang="zh-TW" i="1" dirty="0"/>
              <a:t>n </a:t>
            </a:r>
            <a:r>
              <a:rPr lang="en-US" altLang="zh-TW" dirty="0"/>
              <a:t>vectors is L.D. (Section 1.7).</a:t>
            </a:r>
          </a:p>
          <a:p>
            <a:r>
              <a:rPr lang="en-US" altLang="zh-TW" dirty="0">
                <a:sym typeface="Symbol" pitchFamily="18" charset="2"/>
              </a:rPr>
              <a:t> Every basis</a:t>
            </a:r>
            <a:r>
              <a:rPr lang="en-US" altLang="zh-TW" dirty="0"/>
              <a:t> of </a:t>
            </a:r>
            <a:r>
              <a:rPr lang="en-US" altLang="zh-TW" dirty="0"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ym typeface="Symbol" pitchFamily="18" charset="2"/>
              </a:rPr>
              <a:t>n</a:t>
            </a:r>
            <a:r>
              <a:rPr lang="en-US" altLang="zh-TW" dirty="0">
                <a:sym typeface="Symbol" pitchFamily="18" charset="2"/>
              </a:rPr>
              <a:t> </a:t>
            </a:r>
            <a:r>
              <a:rPr lang="en-US" altLang="zh-TW" dirty="0"/>
              <a:t>contains at most </a:t>
            </a:r>
            <a:r>
              <a:rPr lang="en-US" altLang="zh-TW" i="1" dirty="0"/>
              <a:t>n</a:t>
            </a:r>
            <a:r>
              <a:rPr lang="en-US" altLang="zh-TW" dirty="0"/>
              <a:t> vectors.</a:t>
            </a:r>
          </a:p>
          <a:p>
            <a:r>
              <a:rPr lang="en-US" altLang="zh-TW" dirty="0">
                <a:sym typeface="Symbol" pitchFamily="18" charset="2"/>
              </a:rPr>
              <a:t>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Every basis</a:t>
            </a:r>
            <a:r>
              <a:rPr lang="en-US" altLang="zh-TW" dirty="0">
                <a:solidFill>
                  <a:srgbClr val="FF0000"/>
                </a:solidFill>
              </a:rPr>
              <a:t> of </a:t>
            </a:r>
            <a:r>
              <a:rPr lang="en-US" altLang="zh-TW" dirty="0">
                <a:solidFill>
                  <a:srgbClr val="FF0000"/>
                </a:solidFill>
                <a:latin typeface="Script MT Bold"/>
                <a:cs typeface="Script MT Bold"/>
              </a:rPr>
              <a:t>R</a:t>
            </a:r>
            <a:r>
              <a:rPr lang="en-US" altLang="zh-TW" i="1" baseline="40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contains exactly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vectors.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98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………………….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46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Basis is a vector set</a:t>
            </a:r>
          </a:p>
          <a:p>
            <a:r>
              <a:rPr lang="en-US" altLang="zh-TW" dirty="0"/>
              <a:t>When I</a:t>
            </a:r>
            <a:r>
              <a:rPr lang="en-US" altLang="zh-TW" baseline="0" dirty="0"/>
              <a:t> say “large” or “small”, I mean the number of </a:t>
            </a:r>
            <a:r>
              <a:rPr lang="en-US" altLang="zh-TW" baseline="0" dirty="0" err="1"/>
              <a:t>elelemtns</a:t>
            </a:r>
            <a:r>
              <a:rPr lang="en-US" altLang="zh-TW" baseline="0" dirty="0"/>
              <a:t> in the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6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https://www.lightnovel.cn/thread-743816-1-1.html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422F-B92F-40D2-934D-217E59208A3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75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37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3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7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79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37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54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06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482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186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25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48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35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192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73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76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7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86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39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32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9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45A-66AE-47D5-ABA4-371464A8F6AA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1EF1-77C2-48A1-BF15-BCD599480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4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0E45-81CB-47CD-8009-EA288E5CE591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91DA-D791-405E-BAEF-318009D03F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46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NULL"/><Relationship Id="rId7" Type="http://schemas.openxmlformats.org/officeDocument/2006/relationships/image" Target="../media/image2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zh.wikipedia.org/w/index.php?title=%E5%A1%91&amp;action=edit&amp;redlink=1" TargetMode="External"/><Relationship Id="rId4" Type="http://schemas.openxmlformats.org/officeDocument/2006/relationships/hyperlink" Target="https://zh.wikipedia.org/wiki/%E9%9B%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altLang="zh-TW" sz="8000" dirty="0"/>
              <a:t>Basis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2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73E3B-17CB-4668-B4C7-E20BAE40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17E476-767C-4356-9625-396E0AF76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5D71DD-E18D-439D-9A99-4000ED0B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382364"/>
            <a:ext cx="8161867" cy="6093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2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D1C25-E1F8-403A-AA9E-64CA6DFA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9FE903-4173-4791-86FA-DEB6139C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7EECC8-837C-4468-9F33-E5CE0FA1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1" y="494026"/>
            <a:ext cx="8259757" cy="6131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50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3755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smallest generation set.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8650" y="255260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there is a generation set S for subspace V,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59457" y="3135004"/>
            <a:ext cx="764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size of basis for V is smaller than or equal to S.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59457" y="4516955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There is a basis containing in any generation set S.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9457" y="5428489"/>
            <a:ext cx="673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50" y="4059627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0000FF"/>
                </a:solidFill>
              </a:rPr>
              <a:t>Reduction Theorem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 – Reduction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5513" y="1820822"/>
            <a:ext cx="7292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generation set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心中都有一個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650" y="3539416"/>
            <a:ext cx="825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Suppose </a:t>
            </a:r>
            <a:r>
              <a:rPr lang="en-US" altLang="zh-TW" sz="2800" dirty="0">
                <a:latin typeface="Script MT Bold"/>
                <a:cs typeface="Script MT Bold"/>
                <a:sym typeface="Symbol" pitchFamily="18" charset="2"/>
              </a:rPr>
              <a:t>S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= {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,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, ,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} is a generation set of subspace V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/>
                  <a:t>Subspace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20" y="4550078"/>
                <a:ext cx="3239220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6591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401430" y="4516606"/>
            <a:ext cx="3520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Let </a:t>
            </a:r>
            <a:r>
              <a:rPr lang="en-US" altLang="zh-TW" sz="2800" i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 = [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/>
              <a:t>u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dirty="0">
                <a:sym typeface="MT Extra" pitchFamily="18" charset="2"/>
              </a:rPr>
              <a:t></a:t>
            </a:r>
            <a:r>
              <a:rPr lang="en-US" altLang="zh-TW" sz="2800" dirty="0">
                <a:sym typeface="Symbol" pitchFamily="18" charset="2"/>
              </a:rPr>
              <a:t>  </a:t>
            </a:r>
            <a:r>
              <a:rPr lang="en-US" altLang="zh-TW" sz="2800" b="1" dirty="0" err="1"/>
              <a:t>u</a:t>
            </a:r>
            <a:r>
              <a:rPr lang="en-US" altLang="zh-TW" sz="2800" i="1" baseline="-25000" dirty="0" err="1">
                <a:sym typeface="Symbol" pitchFamily="18" charset="2"/>
              </a:rPr>
              <a:t>k</a:t>
            </a:r>
            <a:r>
              <a:rPr lang="en-US" altLang="zh-TW" sz="2800" dirty="0">
                <a:sym typeface="Symbol" pitchFamily="18" charset="2"/>
              </a:rPr>
              <a:t> 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17" y="5037520"/>
                <a:ext cx="12897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719226" y="5960116"/>
            <a:ext cx="19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Subset of </a:t>
            </a:r>
            <a:r>
              <a:rPr lang="en-US" altLang="zh-TW" sz="2800" dirty="0">
                <a:solidFill>
                  <a:srgbClr val="FF0000"/>
                </a:solidFill>
                <a:latin typeface="Script MT Bold"/>
                <a:cs typeface="Script MT Bold"/>
                <a:sym typeface="Symbol" pitchFamily="18" charset="2"/>
              </a:rPr>
              <a:t>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8650" y="2561619"/>
            <a:ext cx="793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 can be reduced to a basis for V by removing some vectors.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98242" y="5524962"/>
            <a:ext cx="4395141" cy="954107"/>
            <a:chOff x="1457755" y="5429557"/>
            <a:chExt cx="4395141" cy="954107"/>
          </a:xfrm>
        </p:grpSpPr>
        <p:sp>
          <p:nvSpPr>
            <p:cNvPr id="3" name="向右箭號 2"/>
            <p:cNvSpPr/>
            <p:nvPr/>
          </p:nvSpPr>
          <p:spPr>
            <a:xfrm>
              <a:off x="1457755" y="5657884"/>
              <a:ext cx="741872" cy="4974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97517" y="5429557"/>
              <a:ext cx="34553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The basis of Col A is the pivot columns of A</a:t>
              </a:r>
              <a:endParaRPr lang="zh-TW" altLang="en-US" sz="28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3964608" y="5983199"/>
            <a:ext cx="2754618" cy="477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21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1 – Reduction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Subspace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2" y="3031676"/>
                <a:ext cx="277293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593" t="-24590" r="-263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4" y="3688738"/>
                <a:ext cx="5237459" cy="1367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7" y="5721029"/>
                <a:ext cx="58221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32" r="-526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𝐶𝑜𝑙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03" y="3031676"/>
                <a:ext cx="110491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62" r="-607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66" y="5289744"/>
            <a:ext cx="3019340" cy="1301671"/>
          </a:xfrm>
          <a:prstGeom prst="rect">
            <a:avLst/>
          </a:prstGeom>
        </p:spPr>
      </p:pic>
      <p:pic>
        <p:nvPicPr>
          <p:cNvPr id="13" name="Picture 24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6" y="5289745"/>
            <a:ext cx="3234049" cy="1301671"/>
          </a:xfrm>
          <a:prstGeom prst="rect">
            <a:avLst/>
          </a:prstGeom>
        </p:spPr>
      </p:pic>
      <p:pic>
        <p:nvPicPr>
          <p:cNvPr id="14" name="Picture 26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24" y="2582871"/>
            <a:ext cx="3238500" cy="1231900"/>
          </a:xfrm>
          <a:prstGeom prst="rect">
            <a:avLst/>
          </a:prstGeom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99429" y="2947857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= Span</a:t>
            </a:r>
            <a:endParaRPr lang="en-US" altLang="zh-TW" sz="2800" dirty="0"/>
          </a:p>
        </p:txBody>
      </p:sp>
      <p:sp>
        <p:nvSpPr>
          <p:cNvPr id="16" name="向右箭號 15"/>
          <p:cNvSpPr/>
          <p:nvPr/>
        </p:nvSpPr>
        <p:spPr>
          <a:xfrm>
            <a:off x="4422336" y="5770377"/>
            <a:ext cx="1027523" cy="45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260104" y="5390818"/>
            <a:ext cx="129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390539" y="4628997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Generation set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759499" y="3772325"/>
            <a:ext cx="313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Smallest generation set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675084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474573" y="5300980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883280" y="5349711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56814" y="5300980"/>
            <a:ext cx="514748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316536" y="5300980"/>
            <a:ext cx="492413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875109" y="5289744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D000483-DCC7-4AE5-AA67-E4E53F79AF91}"/>
              </a:ext>
            </a:extLst>
          </p:cNvPr>
          <p:cNvSpPr txBox="1"/>
          <p:nvPr/>
        </p:nvSpPr>
        <p:spPr>
          <a:xfrm>
            <a:off x="925513" y="1820822"/>
            <a:ext cx="7292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generation set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心中都有一個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417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8650" y="1825625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0" y="2804528"/>
            <a:ext cx="78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the size of basis is k, then you cannot find more than k </a:t>
            </a:r>
            <a:r>
              <a:rPr lang="en-US" altLang="zh-TW" sz="2400" b="1" i="1" u="sng" dirty="0"/>
              <a:t>independent</a:t>
            </a:r>
            <a:r>
              <a:rPr lang="en-US" altLang="zh-TW" sz="2400" dirty="0"/>
              <a:t> vectors in the subspace.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4475212"/>
            <a:ext cx="74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an independent vector set S in the space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0699" y="4933332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 can be extended to a basis by adding more vectors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8650" y="3882510"/>
            <a:ext cx="43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FF0000"/>
                </a:solidFill>
              </a:rPr>
              <a:t>Extension Theorem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6377618A-0B99-4C04-8D36-CD6B4ACB4FEF}"/>
              </a:ext>
            </a:extLst>
          </p:cNvPr>
          <p:cNvGrpSpPr/>
          <p:nvPr/>
        </p:nvGrpSpPr>
        <p:grpSpPr>
          <a:xfrm>
            <a:off x="6820930" y="3429000"/>
            <a:ext cx="2063578" cy="2680353"/>
            <a:chOff x="6820930" y="3429000"/>
            <a:chExt cx="2063578" cy="2680353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F309136C-AE8B-414E-A753-D01561DABB40}"/>
                </a:ext>
              </a:extLst>
            </p:cNvPr>
            <p:cNvSpPr/>
            <p:nvPr/>
          </p:nvSpPr>
          <p:spPr>
            <a:xfrm>
              <a:off x="6820930" y="3429000"/>
              <a:ext cx="2063578" cy="25887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7CF6299-C612-4267-AB33-F7789C242CDA}"/>
                </a:ext>
              </a:extLst>
            </p:cNvPr>
            <p:cNvSpPr txBox="1"/>
            <p:nvPr/>
          </p:nvSpPr>
          <p:spPr>
            <a:xfrm>
              <a:off x="8515350" y="5647688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V</a:t>
              </a:r>
              <a:endParaRPr lang="zh-TW" altLang="en-US" sz="2400" dirty="0"/>
            </a:p>
          </p:txBody>
        </p:sp>
      </p:grpSp>
      <p:sp>
        <p:nvSpPr>
          <p:cNvPr id="22" name="橢圓 21">
            <a:extLst>
              <a:ext uri="{FF2B5EF4-FFF2-40B4-BE49-F238E27FC236}">
                <a16:creationId xmlns:a16="http://schemas.microsoft.com/office/drawing/2014/main" id="{1295AA8B-7E66-4E2E-961B-D9B667A2E1B7}"/>
              </a:ext>
            </a:extLst>
          </p:cNvPr>
          <p:cNvSpPr/>
          <p:nvPr/>
        </p:nvSpPr>
        <p:spPr>
          <a:xfrm>
            <a:off x="6963446" y="4624671"/>
            <a:ext cx="1031789" cy="10572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2 – Extension Theorem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66941" y="1504892"/>
            <a:ext cx="681011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Independent set: 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我不是一個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就是正在成為一個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7641" y="2886612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 independent vector set S (elements of S are in V)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642" y="250862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There is a subspace V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7641" y="3268591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= V, then S is a basis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7642" y="3730256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≠ V, find 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in V, but not in Span S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{v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} is still an independent set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4239627"/>
                <a:ext cx="5834743" cy="461665"/>
              </a:xfrm>
              <a:prstGeom prst="rect">
                <a:avLst/>
              </a:prstGeom>
              <a:blipFill>
                <a:blip r:embed="rId2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87642" y="4718602"/>
            <a:ext cx="5386532" cy="46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= V, then S is a basis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7641" y="5186023"/>
            <a:ext cx="552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Span S ≠ V, find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in V, but not in Span S 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 = 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{v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} is still an independent set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78" y="5645265"/>
                <a:ext cx="5834743" cy="461665"/>
              </a:xfrm>
              <a:prstGeom prst="rect">
                <a:avLst/>
              </a:prstGeom>
              <a:blipFill>
                <a:blip r:embed="rId3"/>
                <a:stretch>
                  <a:fillRect l="-15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4331306" y="6141172"/>
            <a:ext cx="424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will find the basis in the end.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29820" y="6106717"/>
            <a:ext cx="132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  <p:sp>
        <p:nvSpPr>
          <p:cNvPr id="9" name="左大括弧 8"/>
          <p:cNvSpPr/>
          <p:nvPr/>
        </p:nvSpPr>
        <p:spPr>
          <a:xfrm>
            <a:off x="510661" y="3318918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>
            <a:off x="510661" y="4733394"/>
            <a:ext cx="294968" cy="811162"/>
          </a:xfrm>
          <a:prstGeom prst="leftBrace">
            <a:avLst>
              <a:gd name="adj1" fmla="val 325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C311395-50EC-4860-B923-98AE14773894}"/>
              </a:ext>
            </a:extLst>
          </p:cNvPr>
          <p:cNvSpPr/>
          <p:nvPr/>
        </p:nvSpPr>
        <p:spPr>
          <a:xfrm>
            <a:off x="6845984" y="3735866"/>
            <a:ext cx="1365105" cy="21298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9C698BB-FD85-4E7D-9079-0BE6D4AF6AE3}"/>
              </a:ext>
            </a:extLst>
          </p:cNvPr>
          <p:cNvGrpSpPr/>
          <p:nvPr/>
        </p:nvGrpSpPr>
        <p:grpSpPr>
          <a:xfrm>
            <a:off x="7224583" y="4999121"/>
            <a:ext cx="509515" cy="410659"/>
            <a:chOff x="6890950" y="365126"/>
            <a:chExt cx="509515" cy="410659"/>
          </a:xfrm>
        </p:grpSpPr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AAD603C1-AD17-4605-A87D-4DAFA237293F}"/>
                </a:ext>
              </a:extLst>
            </p:cNvPr>
            <p:cNvSpPr/>
            <p:nvPr/>
          </p:nvSpPr>
          <p:spPr>
            <a:xfrm>
              <a:off x="7055708" y="36512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5C6F0EFC-103E-4449-8AAB-D92DC0522B8F}"/>
                </a:ext>
              </a:extLst>
            </p:cNvPr>
            <p:cNvSpPr/>
            <p:nvPr/>
          </p:nvSpPr>
          <p:spPr>
            <a:xfrm>
              <a:off x="7220465" y="579311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25EEC3EC-C958-419A-B5F3-018C5EC41DA4}"/>
                </a:ext>
              </a:extLst>
            </p:cNvPr>
            <p:cNvSpPr/>
            <p:nvPr/>
          </p:nvSpPr>
          <p:spPr>
            <a:xfrm>
              <a:off x="6890950" y="59578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3" name="橢圓 22">
            <a:extLst>
              <a:ext uri="{FF2B5EF4-FFF2-40B4-BE49-F238E27FC236}">
                <a16:creationId xmlns:a16="http://schemas.microsoft.com/office/drawing/2014/main" id="{48EA4C9C-2629-4715-8D8A-60CC91992D70}"/>
              </a:ext>
            </a:extLst>
          </p:cNvPr>
          <p:cNvSpPr/>
          <p:nvPr/>
        </p:nvSpPr>
        <p:spPr>
          <a:xfrm>
            <a:off x="7569341" y="415284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74CEDBCD-69D2-4CD7-8CBF-D6416B71AC77}"/>
              </a:ext>
            </a:extLst>
          </p:cNvPr>
          <p:cNvSpPr/>
          <p:nvPr/>
        </p:nvSpPr>
        <p:spPr>
          <a:xfrm>
            <a:off x="8376651" y="481187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63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7" grpId="0"/>
      <p:bldP spid="8" grpId="0"/>
      <p:bldP spid="10" grpId="0"/>
      <p:bldP spid="6" grpId="0"/>
      <p:bldP spid="11" grpId="0"/>
      <p:bldP spid="12" grpId="0"/>
      <p:bldP spid="13" grpId="0"/>
      <p:bldP spid="14" grpId="0"/>
      <p:bldP spid="15" grpId="0"/>
      <p:bldP spid="9" grpId="0" animBg="1"/>
      <p:bldP spid="16" grpId="0" animBg="1"/>
      <p:bldP spid="25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two bases of a subspace V contain the same number of vectors</a:t>
            </a:r>
            <a:endParaRPr lang="zh-TW" altLang="en-US" dirty="0"/>
          </a:p>
        </p:txBody>
      </p:sp>
      <p:sp>
        <p:nvSpPr>
          <p:cNvPr id="8" name="Rectangle 1"/>
          <p:cNvSpPr/>
          <p:nvPr/>
        </p:nvSpPr>
        <p:spPr>
          <a:xfrm>
            <a:off x="547980" y="6100116"/>
            <a:ext cx="772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 Reversing the roles of the two bases one has </a:t>
            </a:r>
            <a:r>
              <a:rPr lang="en-US" altLang="zh-TW" sz="2400" i="1" dirty="0"/>
              <a:t>k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i="1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43365" y="180460"/>
            <a:ext cx="20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Textbook P245</a:t>
            </a:r>
            <a:endParaRPr lang="zh-TW" alt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87097" y="2691706"/>
            <a:ext cx="7830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and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w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w</a:t>
            </a:r>
            <a:r>
              <a:rPr lang="en-US" altLang="zh-TW" sz="2400" i="1" baseline="-25000" dirty="0" err="1">
                <a:sym typeface="Symbol" pitchFamily="18" charset="2"/>
              </a:rPr>
              <a:t>p</a:t>
            </a:r>
            <a:r>
              <a:rPr lang="en-US" altLang="zh-TW" sz="2400" dirty="0">
                <a:sym typeface="Symbol" pitchFamily="18" charset="2"/>
              </a:rPr>
              <a:t>}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are two bases of </a:t>
            </a:r>
            <a:r>
              <a:rPr lang="en-US" altLang="zh-TW" sz="2400" i="1" dirty="0"/>
              <a:t>V</a:t>
            </a:r>
            <a:r>
              <a:rPr lang="en-US" altLang="zh-TW" sz="2400" dirty="0"/>
              <a:t>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7097" y="3153371"/>
            <a:ext cx="525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u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u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/>
              <a:t>] and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87097" y="3678726"/>
            <a:ext cx="8077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Since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…, </a:t>
            </a:r>
            <a:r>
              <a:rPr lang="en-US" altLang="zh-TW" sz="2400" b="1" dirty="0" err="1"/>
              <a:t>u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spans </a:t>
            </a:r>
            <a:r>
              <a:rPr lang="en-US" altLang="zh-TW" sz="2400" i="1" dirty="0">
                <a:sym typeface="Symbol" pitchFamily="18" charset="2"/>
              </a:rPr>
              <a:t>V</a:t>
            </a:r>
            <a:r>
              <a:rPr lang="en-US" altLang="zh-TW" sz="2400" dirty="0">
                <a:sym typeface="Symbol" pitchFamily="18" charset="2"/>
              </a:rPr>
              <a:t>,  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 err="1">
                <a:solidFill>
                  <a:srgbClr val="000000"/>
                </a:solidFill>
                <a:sym typeface="Symbol" pitchFamily="18" charset="2"/>
              </a:rPr>
              <a:t>s.t.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i="1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=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/>
              <a:t> for all 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           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392" y="4179061"/>
            <a:ext cx="40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w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w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dirty="0"/>
              <a:t>]</a:t>
            </a:r>
          </a:p>
        </p:txBody>
      </p:sp>
      <p:sp>
        <p:nvSpPr>
          <p:cNvPr id="21" name="矩形 20"/>
          <p:cNvSpPr/>
          <p:nvPr/>
        </p:nvSpPr>
        <p:spPr>
          <a:xfrm>
            <a:off x="4457876" y="4192459"/>
            <a:ext cx="162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AC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B</a:t>
            </a:r>
            <a:endParaRPr lang="en-US" altLang="zh-TW" sz="2400" dirty="0"/>
          </a:p>
        </p:txBody>
      </p:sp>
      <p:sp>
        <p:nvSpPr>
          <p:cNvPr id="24" name="Rectangle 1"/>
          <p:cNvSpPr/>
          <p:nvPr/>
        </p:nvSpPr>
        <p:spPr>
          <a:xfrm>
            <a:off x="624308" y="5166739"/>
            <a:ext cx="434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B is independent vector set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4640726"/>
            <a:ext cx="681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Now </a:t>
            </a:r>
            <a:r>
              <a:rPr lang="en-US" altLang="zh-TW" sz="2400" i="1" dirty="0" err="1"/>
              <a:t>C</a:t>
            </a:r>
            <a:r>
              <a:rPr lang="en-US" altLang="zh-TW" sz="2400" b="1" dirty="0" err="1"/>
              <a:t>x</a:t>
            </a:r>
            <a:r>
              <a:rPr lang="en-US" altLang="zh-TW" sz="240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dirty="0"/>
              <a:t> for some </a:t>
            </a:r>
            <a:r>
              <a:rPr lang="en-US" altLang="zh-TW" sz="2400" b="1" dirty="0"/>
              <a:t>x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p</a:t>
            </a:r>
            <a:endParaRPr lang="en-US" altLang="zh-TW" sz="2400" dirty="0"/>
          </a:p>
        </p:txBody>
      </p:sp>
      <p:sp>
        <p:nvSpPr>
          <p:cNvPr id="20" name="矩形 19"/>
          <p:cNvSpPr/>
          <p:nvPr/>
        </p:nvSpPr>
        <p:spPr>
          <a:xfrm>
            <a:off x="4383507" y="4640726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/>
              <a:t> </a:t>
            </a:r>
            <a:r>
              <a:rPr lang="en-US" altLang="zh-TW" sz="2400" i="1" dirty="0" err="1">
                <a:sym typeface="Symbol" pitchFamily="18" charset="2"/>
              </a:rPr>
              <a:t>AC</a:t>
            </a:r>
            <a:r>
              <a:rPr lang="en-US" altLang="zh-TW" sz="2400" b="1" dirty="0" err="1">
                <a:sym typeface="Symbol" pitchFamily="18" charset="2"/>
              </a:rPr>
              <a:t>x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B</a:t>
            </a:r>
            <a:r>
              <a:rPr lang="en-US" altLang="zh-TW" sz="2400" b="1" dirty="0" err="1"/>
              <a:t>x</a:t>
            </a:r>
            <a:r>
              <a:rPr lang="en-US" altLang="zh-TW" sz="2400" dirty="0">
                <a:sym typeface="Symbol" pitchFamily="18" charset="2"/>
              </a:rPr>
              <a:t> =</a:t>
            </a:r>
            <a:r>
              <a:rPr lang="en-US" altLang="zh-TW" sz="2400" dirty="0"/>
              <a:t>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22" name="矩形 21"/>
          <p:cNvSpPr/>
          <p:nvPr/>
        </p:nvSpPr>
        <p:spPr>
          <a:xfrm>
            <a:off x="4120774" y="5174593"/>
            <a:ext cx="239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/>
              <a:t>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25" name="矩形 24"/>
          <p:cNvSpPr/>
          <p:nvPr/>
        </p:nvSpPr>
        <p:spPr>
          <a:xfrm>
            <a:off x="5208594" y="5166739"/>
            <a:ext cx="3935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b="1" dirty="0" err="1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are independent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623392" y="5612750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</a:rPr>
              <a:t>c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i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 </a:t>
            </a:r>
            <a:r>
              <a:rPr lang="en-US" altLang="zh-TW" sz="2400" dirty="0" err="1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 err="1"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1708388" y="5638451"/>
            <a:ext cx="343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 </a:t>
            </a:r>
            <a:r>
              <a:rPr lang="en-US" altLang="zh-TW" sz="2400" i="1" dirty="0">
                <a:sym typeface="Symbol" pitchFamily="18" charset="2"/>
              </a:rPr>
              <a:t>k</a:t>
            </a:r>
            <a:endParaRPr lang="en-US" altLang="zh-TW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53B3E67-9C60-48C0-809E-3C65C4FB0CDB}"/>
              </a:ext>
            </a:extLst>
          </p:cNvPr>
          <p:cNvGrpSpPr/>
          <p:nvPr/>
        </p:nvGrpSpPr>
        <p:grpSpPr>
          <a:xfrm>
            <a:off x="4580798" y="511187"/>
            <a:ext cx="1952625" cy="1068715"/>
            <a:chOff x="4056850" y="453816"/>
            <a:chExt cx="1952625" cy="1068715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F08865C6-4C09-4CB0-8A77-7E24CF0DD640}"/>
                </a:ext>
              </a:extLst>
            </p:cNvPr>
            <p:cNvSpPr/>
            <p:nvPr/>
          </p:nvSpPr>
          <p:spPr>
            <a:xfrm rot="12529395">
              <a:off x="4056850" y="453816"/>
              <a:ext cx="1952625" cy="10687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5460E61-C63C-4083-97F1-448D1CE9643A}"/>
                </a:ext>
              </a:extLst>
            </p:cNvPr>
            <p:cNvGrpSpPr/>
            <p:nvPr/>
          </p:nvGrpSpPr>
          <p:grpSpPr>
            <a:xfrm>
              <a:off x="4222391" y="464140"/>
              <a:ext cx="1644592" cy="1026406"/>
              <a:chOff x="4222391" y="464140"/>
              <a:chExt cx="1644592" cy="1026406"/>
            </a:xfrm>
          </p:grpSpPr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A38E41E2-4409-4D81-81C3-EC247A604414}"/>
                  </a:ext>
                </a:extLst>
              </p:cNvPr>
              <p:cNvSpPr/>
              <p:nvPr/>
            </p:nvSpPr>
            <p:spPr>
              <a:xfrm rot="21372973">
                <a:off x="4655935" y="832795"/>
                <a:ext cx="1190642" cy="65775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399A5EE-CC64-49BF-99BB-12FEEADCC066}"/>
                  </a:ext>
                </a:extLst>
              </p:cNvPr>
              <p:cNvSpPr txBox="1"/>
              <p:nvPr/>
            </p:nvSpPr>
            <p:spPr>
              <a:xfrm>
                <a:off x="4222391" y="464140"/>
                <a:ext cx="109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Null B</a:t>
                </a:r>
                <a:endParaRPr lang="zh-TW" altLang="en-US" sz="2400" dirty="0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3C63DDB-BA13-4236-95EC-C55BC566A683}"/>
                  </a:ext>
                </a:extLst>
              </p:cNvPr>
              <p:cNvSpPr txBox="1"/>
              <p:nvPr/>
            </p:nvSpPr>
            <p:spPr>
              <a:xfrm>
                <a:off x="4771608" y="952830"/>
                <a:ext cx="1095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Null C</a:t>
                </a:r>
                <a:endParaRPr lang="zh-TW" alt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592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1" grpId="0"/>
      <p:bldP spid="24" grpId="0"/>
      <p:bldP spid="14" grpId="0"/>
      <p:bldP spid="20" grpId="0"/>
      <p:bldP spid="22" grpId="0"/>
      <p:bldP spid="25" grpId="0"/>
      <p:bldP spid="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4.9 (P258)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If V and W are subspaces of R</a:t>
                </a:r>
                <a:r>
                  <a:rPr lang="en-US" altLang="zh-TW" baseline="30000" dirty="0"/>
                  <a:t>n</a:t>
                </a:r>
                <a:r>
                  <a:rPr lang="en-US" altLang="zh-TW" dirty="0"/>
                  <a:t> with V contained in W, then dim V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/>
                  <a:t> dim W</a:t>
                </a:r>
              </a:p>
              <a:p>
                <a:r>
                  <a:rPr lang="en-US" altLang="zh-TW" dirty="0"/>
                  <a:t>If dim V = dim W, V=W </a:t>
                </a:r>
              </a:p>
              <a:p>
                <a:r>
                  <a:rPr lang="en-US" altLang="zh-TW" dirty="0"/>
                  <a:t>Proof: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80860" y="3623797"/>
            <a:ext cx="523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a basis of V, V in W, 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in W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80860" y="4687661"/>
            <a:ext cx="71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By extension theorem, 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in the basis of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96615" y="4687661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TW" sz="2400" dirty="0"/>
                  <a:t>dim V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2400" dirty="0"/>
                  <a:t> dim W</a:t>
                </a: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15" y="4687661"/>
                <a:ext cx="2819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46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80860" y="5167776"/>
            <a:ext cx="281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If dim V = dim W =k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787158" y="5551191"/>
            <a:ext cx="701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a linear independent set in W, with k elements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744428" y="6061237"/>
            <a:ext cx="313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It is also the span of W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64630" y="4107760"/>
            <a:ext cx="4825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B</a:t>
            </a:r>
            <a:r>
              <a:rPr lang="en-US" altLang="zh-TW" sz="2400" baseline="-25000" dirty="0"/>
              <a:t>V</a:t>
            </a:r>
            <a:r>
              <a:rPr lang="en-US" altLang="zh-TW" sz="2400" dirty="0"/>
              <a:t> is an independent set in W</a:t>
            </a:r>
          </a:p>
        </p:txBody>
      </p:sp>
      <p:sp>
        <p:nvSpPr>
          <p:cNvPr id="20" name="向右箭號 19"/>
          <p:cNvSpPr/>
          <p:nvPr/>
        </p:nvSpPr>
        <p:spPr>
          <a:xfrm>
            <a:off x="6193379" y="4741932"/>
            <a:ext cx="418873" cy="3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1" name="向右箭號 20"/>
          <p:cNvSpPr/>
          <p:nvPr/>
        </p:nvSpPr>
        <p:spPr>
          <a:xfrm>
            <a:off x="5325555" y="6127289"/>
            <a:ext cx="418873" cy="3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5" name="向右箭號 14"/>
          <p:cNvSpPr/>
          <p:nvPr/>
        </p:nvSpPr>
        <p:spPr>
          <a:xfrm>
            <a:off x="4253229" y="4159264"/>
            <a:ext cx="418873" cy="3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31352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6" grpId="0"/>
      <p:bldP spid="17" grpId="0"/>
      <p:bldP spid="9" grpId="0"/>
      <p:bldP spid="20" grpId="0" animBg="1"/>
      <p:bldP spid="2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f/Linear_subspaces_with_shading.svg/2000px-Linear_subspaces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5" y="999670"/>
            <a:ext cx="7965926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09021" y="631123"/>
            <a:ext cx="75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is the only 3-dim subspace of itself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36556" y="1229511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98156" y="1572262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W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59751" y="4150064"/>
            <a:ext cx="29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4470375" y="4015128"/>
            <a:ext cx="178752" cy="1787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674505" y="2482359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u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024304" y="320569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v</a:t>
            </a:r>
            <a:endParaRPr lang="zh-TW" altLang="en-US" sz="2800" b="1" dirty="0"/>
          </a:p>
        </p:txBody>
      </p:sp>
      <p:cxnSp>
        <p:nvCxnSpPr>
          <p:cNvPr id="12" name="直線單箭頭接點 11"/>
          <p:cNvCxnSpPr>
            <a:endCxn id="11" idx="1"/>
          </p:cNvCxnSpPr>
          <p:nvPr/>
        </p:nvCxnSpPr>
        <p:spPr>
          <a:xfrm flipV="1">
            <a:off x="4674505" y="3467300"/>
            <a:ext cx="1349799" cy="5478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629946" y="2827049"/>
            <a:ext cx="446835" cy="11121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44672" y="2967613"/>
            <a:ext cx="256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0-dim subspace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042725" y="5351056"/>
            <a:ext cx="314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1-dim subspace with basis {u}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23595" y="1991584"/>
            <a:ext cx="295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2-dim subspace with basis {</a:t>
            </a:r>
            <a:r>
              <a:rPr lang="en-US" altLang="zh-TW" sz="2400" dirty="0" err="1"/>
              <a:t>u,v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stCxn id="6" idx="2"/>
          </p:cNvCxnSpPr>
          <p:nvPr/>
        </p:nvCxnSpPr>
        <p:spPr>
          <a:xfrm flipH="1" flipV="1">
            <a:off x="1775653" y="3436532"/>
            <a:ext cx="2694722" cy="667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9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  <p:bldP spid="10" grpId="0"/>
      <p:bldP spid="11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V be a nonzero subspace of R</a:t>
            </a:r>
            <a:r>
              <a:rPr lang="en-US" altLang="zh-TW" baseline="30000" dirty="0"/>
              <a:t>n</a:t>
            </a:r>
            <a:r>
              <a:rPr lang="en-US" altLang="zh-TW" dirty="0"/>
              <a:t>. A </a:t>
            </a:r>
            <a:r>
              <a:rPr lang="en-US" altLang="zh-TW" dirty="0">
                <a:solidFill>
                  <a:srgbClr val="FF0000"/>
                </a:solidFill>
              </a:rPr>
              <a:t>basis</a:t>
            </a:r>
            <a:r>
              <a:rPr lang="en-US" altLang="zh-TW" dirty="0"/>
              <a:t> B for V is a </a:t>
            </a:r>
            <a:r>
              <a:rPr lang="en-US" altLang="zh-TW" dirty="0">
                <a:solidFill>
                  <a:srgbClr val="0000FF"/>
                </a:solidFill>
              </a:rPr>
              <a:t>linearly independent </a:t>
            </a:r>
            <a:r>
              <a:rPr lang="en-US" altLang="zh-TW" dirty="0">
                <a:solidFill>
                  <a:srgbClr val="00B050"/>
                </a:solidFill>
              </a:rPr>
              <a:t>generation set </a:t>
            </a:r>
            <a:r>
              <a:rPr lang="en-US" altLang="zh-TW" dirty="0"/>
              <a:t>of V.</a:t>
            </a:r>
            <a:endParaRPr lang="zh-TW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7805" y="2687763"/>
            <a:ext cx="4639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 is a basis for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/>
                <a:ea typeface="新細明體" panose="02020500000000000000" pitchFamily="18" charset="-120"/>
                <a:cs typeface="Script MT Bold"/>
              </a:rPr>
              <a:t>R</a:t>
            </a:r>
            <a:r>
              <a:rPr kumimoji="0" lang="en-US" altLang="zh-TW" sz="2800" b="0" i="1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endParaRPr kumimoji="0" lang="en-US" altLang="zh-TW" sz="2800" b="0" i="1" u="none" strike="noStrike" kern="1200" cap="none" spc="0" normalizeH="0" baseline="4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Symbol" pitchFamily="18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13888" y="3735905"/>
            <a:ext cx="4647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2. 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 generates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/>
                <a:ea typeface="新細明體" panose="02020500000000000000" pitchFamily="18" charset="-120"/>
                <a:cs typeface="Script MT Bold"/>
              </a:rPr>
              <a:t>R</a:t>
            </a:r>
            <a:r>
              <a:rPr kumimoji="0" lang="en-US" altLang="zh-TW" sz="2800" b="0" i="1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.</a:t>
            </a:r>
            <a:endParaRPr kumimoji="0" lang="en-US" altLang="zh-TW" sz="2800" b="0" i="1" u="none" strike="noStrike" kern="1200" cap="none" spc="0" normalizeH="0" baseline="4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Symbol" pitchFamily="18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18438" y="3212685"/>
            <a:ext cx="4802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1. {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, , </a:t>
            </a:r>
            <a:r>
              <a:rPr kumimoji="0" lang="en-US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</a:t>
            </a:r>
            <a:r>
              <a:rPr kumimoji="0" lang="en-US" altLang="zh-TW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n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} is independent</a:t>
            </a:r>
            <a:endParaRPr kumimoji="0" lang="en-US" altLang="zh-TW" sz="2800" b="0" i="1" u="none" strike="noStrike" kern="1200" cap="none" spc="0" normalizeH="0" baseline="4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 is a basis for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cript MT Bold"/>
                    <a:ea typeface="新細明體" panose="02020500000000000000" pitchFamily="18" charset="-120"/>
                    <a:cs typeface="Script MT Bold"/>
                  </a:rPr>
                  <a:t>R</a:t>
                </a:r>
                <a:r>
                  <a:rPr kumimoji="0" lang="en-US" altLang="zh-TW" sz="2800" b="0" i="1" u="none" strike="noStrike" kern="1200" cap="none" spc="0" normalizeH="0" baseline="4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844" y="4365757"/>
                <a:ext cx="4009624" cy="810799"/>
              </a:xfrm>
              <a:prstGeom prst="rect">
                <a:avLst/>
              </a:prstGeom>
              <a:blipFill rotWithShape="0">
                <a:blip r:embed="rId3"/>
                <a:stretch>
                  <a:fillRect l="-304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</a:t>
                </a:r>
                <a:endParaRPr kumimoji="0" lang="en-US" altLang="zh-TW" sz="2800" b="0" i="1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56" y="5389679"/>
                <a:ext cx="1792222" cy="807978"/>
              </a:xfrm>
              <a:prstGeom prst="rect">
                <a:avLst/>
              </a:prstGeom>
              <a:blipFill rotWithShape="0">
                <a:blip r:embed="rId4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249853" y="701877"/>
            <a:ext cx="25706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Why nonzero?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</a:t>
                </a:r>
                <a:endParaRPr kumimoji="0" lang="en-US" altLang="zh-TW" sz="2800" b="0" i="1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681" y="5381638"/>
                <a:ext cx="1792222" cy="810799"/>
              </a:xfrm>
              <a:prstGeom prst="rect">
                <a:avLst/>
              </a:prstGeom>
              <a:blipFill rotWithShape="0">
                <a:blip r:embed="rId5"/>
                <a:stretch>
                  <a:fillRect l="-7143" r="-5782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TW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  <a:sym typeface="Symbol" pitchFamily="18" charset="2"/>
                  </a:rPr>
                  <a:t>}</a:t>
                </a:r>
                <a:endParaRPr kumimoji="0" lang="en-US" altLang="zh-TW" sz="2800" b="0" i="1" u="none" strike="noStrike" kern="1200" cap="none" spc="0" normalizeH="0" baseline="4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414" y="5389679"/>
                <a:ext cx="1524520" cy="807978"/>
              </a:xfrm>
              <a:prstGeom prst="rect">
                <a:avLst/>
              </a:prstGeom>
              <a:blipFill rotWithShape="0">
                <a:blip r:embed="rId6"/>
                <a:stretch>
                  <a:fillRect l="-8400" r="-6800" b="-37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337665" y="5401852"/>
            <a:ext cx="36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 any two independent vectors form a basis for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MT Bold"/>
                <a:ea typeface="新細明體" panose="02020500000000000000" pitchFamily="18" charset="-120"/>
                <a:cs typeface="Script MT Bold"/>
              </a:rPr>
              <a:t>R</a:t>
            </a:r>
            <a:r>
              <a:rPr kumimoji="0" lang="en-US" altLang="zh-TW" sz="2400" b="0" i="1" u="none" strike="noStrike" kern="1200" cap="none" spc="0" normalizeH="0" baseline="4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Symbol" pitchFamily="18" charset="2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17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</a:t>
            </a:r>
            <a:r>
              <a:rPr lang="zh-TW" altLang="en-US" dirty="0"/>
              <a:t> </a:t>
            </a:r>
            <a:r>
              <a:rPr lang="en-US" altLang="zh-TW" dirty="0"/>
              <a:t>Remarks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 A basis is the </a:t>
            </a:r>
            <a:r>
              <a:rPr lang="en-US" altLang="zh-TW" dirty="0">
                <a:solidFill>
                  <a:srgbClr val="0000FF"/>
                </a:solidFill>
              </a:rPr>
              <a:t>smallest</a:t>
            </a:r>
            <a:r>
              <a:rPr lang="en-US" altLang="zh-TW" dirty="0"/>
              <a:t> generation set.</a:t>
            </a:r>
            <a:endParaRPr lang="zh-TW" altLang="en-US" dirty="0"/>
          </a:p>
          <a:p>
            <a:r>
              <a:rPr lang="en-US" altLang="zh-TW" dirty="0"/>
              <a:t>2. A basis is the </a:t>
            </a:r>
            <a:r>
              <a:rPr lang="en-US" altLang="zh-TW" dirty="0">
                <a:solidFill>
                  <a:srgbClr val="FF0000"/>
                </a:solidFill>
              </a:rPr>
              <a:t>largest</a:t>
            </a:r>
            <a:r>
              <a:rPr lang="en-US" altLang="zh-TW" dirty="0"/>
              <a:t> independent vector set in the subspace.</a:t>
            </a:r>
            <a:endParaRPr lang="zh-TW" altLang="en-US" dirty="0"/>
          </a:p>
          <a:p>
            <a:r>
              <a:rPr lang="en-US" altLang="zh-TW" dirty="0"/>
              <a:t>3. Any two bases for a subspace </a:t>
            </a:r>
            <a:r>
              <a:rPr lang="en-US" altLang="zh-TW" dirty="0">
                <a:solidFill>
                  <a:srgbClr val="00B050"/>
                </a:solidFill>
              </a:rPr>
              <a:t>contain the same number of vectors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sz="2800" dirty="0"/>
              <a:t>The number of vectors in a basis for a nonzero subspace V is called </a:t>
            </a:r>
            <a:r>
              <a:rPr lang="en-US" altLang="zh-TW" sz="2800" dirty="0">
                <a:solidFill>
                  <a:srgbClr val="00B050"/>
                </a:solidFill>
              </a:rPr>
              <a:t>dimension</a:t>
            </a:r>
            <a:r>
              <a:rPr lang="en-US" altLang="zh-TW" sz="2800" dirty="0"/>
              <a:t> of V (dim V).</a:t>
            </a:r>
          </a:p>
        </p:txBody>
      </p:sp>
    </p:spTree>
    <p:extLst>
      <p:ext uri="{BB962C8B-B14F-4D97-AF65-F5344CB8AC3E}">
        <p14:creationId xmlns:p14="http://schemas.microsoft.com/office/powerpoint/2010/main" val="182686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</a:t>
            </a:r>
            <a:r>
              <a:rPr lang="zh-TW" altLang="en-US" dirty="0"/>
              <a:t> </a:t>
            </a:r>
            <a:r>
              <a:rPr lang="en-US" altLang="zh-TW"/>
              <a:t>Remarks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40" y="2877884"/>
            <a:ext cx="2105320" cy="22402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9785" y="5831509"/>
            <a:ext cx="8365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雕塑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主要是使用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tooltip="雕"/>
              </a:rPr>
              <a:t>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（通過減除材料來造型）及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塑（頁面不存在）"/>
              </a:rPr>
              <a:t>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（通過疊加材料來造型）的方式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(from wiki)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65726" y="5118115"/>
            <a:ext cx="210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Basis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19340" y="2348647"/>
            <a:ext cx="210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Same size</a:t>
            </a:r>
            <a:endParaRPr lang="zh-TW" altLang="en-US" sz="2800" dirty="0"/>
          </a:p>
        </p:txBody>
      </p:sp>
      <p:pic>
        <p:nvPicPr>
          <p:cNvPr id="1026" name="Picture 2" descr="http://www.jdzmc.com/Article/UploadFiles/200904/200904292032435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35" y="1865765"/>
            <a:ext cx="2220881" cy="16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s0qj1fzmj5eJ-EnXfhEkU6Y-Z_ON6diuGQO4nAX3CPhf7kGq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" y="1865765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65471" y="2797255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</a:rPr>
              <a:t>刪去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623113" y="2797254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疊加</a:t>
            </a:r>
          </a:p>
        </p:txBody>
      </p:sp>
      <p:sp>
        <p:nvSpPr>
          <p:cNvPr id="10" name="向右箭號 9"/>
          <p:cNvSpPr/>
          <p:nvPr/>
        </p:nvSpPr>
        <p:spPr>
          <a:xfrm rot="2590768">
            <a:off x="2460176" y="3457848"/>
            <a:ext cx="1023937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8144785">
            <a:off x="5515077" y="3391986"/>
            <a:ext cx="1023937" cy="3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665999" y="3666362"/>
            <a:ext cx="210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Independent vector set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9633" y="4038314"/>
            <a:ext cx="210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Generation set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029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0" grpId="0" animBg="1"/>
      <p:bldP spid="17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pivot columns of a matrix form a basis for its columns space.</a:t>
            </a:r>
            <a:endParaRPr lang="zh-TW" alt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95493" y="3313829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RREF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178460" y="3843996"/>
            <a:ext cx="1209675" cy="133350"/>
          </a:xfrm>
          <a:prstGeom prst="rightArrow">
            <a:avLst>
              <a:gd name="adj1" fmla="val 50000"/>
              <a:gd name="adj2" fmla="val 2267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8426" y="4497977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pivot columns</a:t>
            </a:r>
            <a:endParaRPr lang="en-US" altLang="zh-TW" sz="2400" dirty="0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901325" y="5401922"/>
            <a:ext cx="936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sym typeface="Symbol" pitchFamily="18" charset="2"/>
              </a:rPr>
              <a:t>Col </a:t>
            </a:r>
            <a:r>
              <a:rPr lang="en-US" altLang="zh-TW" sz="2800" i="1" dirty="0">
                <a:solidFill>
                  <a:srgbClr val="0000FF"/>
                </a:solidFill>
                <a:sym typeface="Symbol" pitchFamily="18" charset="2"/>
              </a:rPr>
              <a:t>A</a:t>
            </a:r>
            <a:endParaRPr lang="en-US" altLang="zh-TW" sz="2800" dirty="0">
              <a:solidFill>
                <a:srgbClr val="0000FF"/>
              </a:solidFill>
            </a:endParaRPr>
          </a:p>
        </p:txBody>
      </p:sp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6" y="3266077"/>
            <a:ext cx="2857500" cy="1231900"/>
          </a:xfrm>
          <a:prstGeom prst="rect">
            <a:avLst/>
          </a:prstGeom>
        </p:spPr>
      </p:pic>
      <p:pic>
        <p:nvPicPr>
          <p:cNvPr id="16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3221099"/>
            <a:ext cx="3060700" cy="1231900"/>
          </a:xfrm>
          <a:prstGeom prst="rect">
            <a:avLst/>
          </a:prstGeom>
        </p:spPr>
      </p:pic>
      <p:pic>
        <p:nvPicPr>
          <p:cNvPr id="17" name="Picture 2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54" y="5079999"/>
            <a:ext cx="3238500" cy="1231900"/>
          </a:xfrm>
          <a:prstGeom prst="rect">
            <a:avLst/>
          </a:prstGeom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242759" y="54449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>
                <a:sym typeface="Symbol" pitchFamily="18" charset="2"/>
              </a:rPr>
              <a:t>= Span</a:t>
            </a:r>
            <a:endParaRPr lang="en-US" altLang="zh-TW" sz="2800" dirty="0"/>
          </a:p>
        </p:txBody>
      </p:sp>
      <p:sp>
        <p:nvSpPr>
          <p:cNvPr id="19" name="矩形 18"/>
          <p:cNvSpPr/>
          <p:nvPr/>
        </p:nvSpPr>
        <p:spPr>
          <a:xfrm>
            <a:off x="103251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146618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625883" y="3214221"/>
            <a:ext cx="4191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719691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474900" y="3248745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884988" y="3266077"/>
            <a:ext cx="37345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89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78B91822-A90F-4593-A203-D6858B0EF1BD}"/>
              </a:ext>
            </a:extLst>
          </p:cNvPr>
          <p:cNvSpPr/>
          <p:nvPr/>
        </p:nvSpPr>
        <p:spPr>
          <a:xfrm rot="20638032">
            <a:off x="5994689" y="5090282"/>
            <a:ext cx="1911414" cy="12322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90A4BBB8-2302-4726-A07E-4C10CA8D1547}"/>
              </a:ext>
            </a:extLst>
          </p:cNvPr>
          <p:cNvSpPr/>
          <p:nvPr/>
        </p:nvSpPr>
        <p:spPr>
          <a:xfrm rot="20638032">
            <a:off x="4215001" y="5190275"/>
            <a:ext cx="1208986" cy="107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940619" y="1923928"/>
                <a:ext cx="7397750" cy="31818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(a) S is contained in Span S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(b) If a finite set S’ is contained in Span S, then Span S’ is also contained in Span S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Because Span S is a subspace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(c) For any vector z, Span S = Span S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∪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{z} if and only if z belongs to the Span S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9" y="1923928"/>
                <a:ext cx="7397750" cy="3181804"/>
              </a:xfrm>
              <a:prstGeom prst="rect">
                <a:avLst/>
              </a:prstGeom>
              <a:blipFill>
                <a:blip r:embed="rId2"/>
                <a:stretch>
                  <a:fillRect l="-1071" t="-2682" r="-1071" b="-8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>
            <a:extLst>
              <a:ext uri="{FF2B5EF4-FFF2-40B4-BE49-F238E27FC236}">
                <a16:creationId xmlns:a16="http://schemas.microsoft.com/office/drawing/2014/main" id="{2DB10D1E-BCB9-4CB4-88B7-437728A2A5C5}"/>
              </a:ext>
            </a:extLst>
          </p:cNvPr>
          <p:cNvSpPr/>
          <p:nvPr/>
        </p:nvSpPr>
        <p:spPr>
          <a:xfrm rot="20638032">
            <a:off x="6203173" y="3509217"/>
            <a:ext cx="1952625" cy="8091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386F99F-A9C0-4479-89B9-C9946346D1D3}"/>
              </a:ext>
            </a:extLst>
          </p:cNvPr>
          <p:cNvSpPr/>
          <p:nvPr/>
        </p:nvSpPr>
        <p:spPr>
          <a:xfrm rot="21372973">
            <a:off x="6302607" y="3671457"/>
            <a:ext cx="1190642" cy="6577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18251" y="1799771"/>
            <a:ext cx="235494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Basis is always in its subspace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AAB7EAE-0AC0-467A-B706-11929E0A209C}"/>
              </a:ext>
            </a:extLst>
          </p:cNvPr>
          <p:cNvSpPr/>
          <p:nvPr/>
        </p:nvSpPr>
        <p:spPr>
          <a:xfrm>
            <a:off x="6890849" y="3778250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2CC99D8-DDD1-411C-A0BA-DC05DCC4BA42}"/>
              </a:ext>
            </a:extLst>
          </p:cNvPr>
          <p:cNvSpPr txBox="1"/>
          <p:nvPr/>
        </p:nvSpPr>
        <p:spPr>
          <a:xfrm>
            <a:off x="5705475" y="3283997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Span 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FEC4657-E1EF-4207-9915-063ABD23D730}"/>
              </a:ext>
            </a:extLst>
          </p:cNvPr>
          <p:cNvSpPr/>
          <p:nvPr/>
        </p:nvSpPr>
        <p:spPr>
          <a:xfrm>
            <a:off x="6710849" y="4040152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7996BB0-C88C-42E8-BF65-F37D2C55FCE7}"/>
              </a:ext>
            </a:extLst>
          </p:cNvPr>
          <p:cNvSpPr/>
          <p:nvPr/>
        </p:nvSpPr>
        <p:spPr>
          <a:xfrm>
            <a:off x="7089485" y="4016952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0C8B29-3FB0-48F6-A219-F08D782AA9AC}"/>
              </a:ext>
            </a:extLst>
          </p:cNvPr>
          <p:cNvSpPr txBox="1"/>
          <p:nvPr/>
        </p:nvSpPr>
        <p:spPr>
          <a:xfrm>
            <a:off x="7790681" y="4000332"/>
            <a:ext cx="1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Span S’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5F16D3A-0B65-4BD2-B407-5CB1D5660AA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432383" y="4130152"/>
            <a:ext cx="358298" cy="1010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23761AA7-7CC9-4520-B20F-83B6865BAFC6}"/>
              </a:ext>
            </a:extLst>
          </p:cNvPr>
          <p:cNvSpPr/>
          <p:nvPr/>
        </p:nvSpPr>
        <p:spPr>
          <a:xfrm>
            <a:off x="4639494" y="5453271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8430556-4040-4676-B2B0-977783E8E0E4}"/>
              </a:ext>
            </a:extLst>
          </p:cNvPr>
          <p:cNvSpPr/>
          <p:nvPr/>
        </p:nvSpPr>
        <p:spPr>
          <a:xfrm>
            <a:off x="4506144" y="5729496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A3A9B48-4BAD-4A66-9084-423D0ABC2B57}"/>
              </a:ext>
            </a:extLst>
          </p:cNvPr>
          <p:cNvSpPr/>
          <p:nvPr/>
        </p:nvSpPr>
        <p:spPr>
          <a:xfrm>
            <a:off x="4820469" y="5767596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8F0C54FD-9A6F-4DED-8812-80042EFD363D}"/>
              </a:ext>
            </a:extLst>
          </p:cNvPr>
          <p:cNvSpPr/>
          <p:nvPr/>
        </p:nvSpPr>
        <p:spPr>
          <a:xfrm>
            <a:off x="4990470" y="549634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008CF778-C171-4941-8BA6-72DF42CF0AD8}"/>
              </a:ext>
            </a:extLst>
          </p:cNvPr>
          <p:cNvSpPr/>
          <p:nvPr/>
        </p:nvSpPr>
        <p:spPr>
          <a:xfrm rot="20638032">
            <a:off x="6106356" y="5240976"/>
            <a:ext cx="1208986" cy="107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5E66EC5-6176-4CE7-9EDB-1A38DDA74F24}"/>
              </a:ext>
            </a:extLst>
          </p:cNvPr>
          <p:cNvSpPr/>
          <p:nvPr/>
        </p:nvSpPr>
        <p:spPr>
          <a:xfrm>
            <a:off x="6530849" y="550397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AE0B0805-F089-45EF-AEC7-D202B50E85D8}"/>
              </a:ext>
            </a:extLst>
          </p:cNvPr>
          <p:cNvSpPr/>
          <p:nvPr/>
        </p:nvSpPr>
        <p:spPr>
          <a:xfrm>
            <a:off x="6397499" y="5780197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7932C26-EEE6-4AD3-8D25-F9549C6F5B45}"/>
              </a:ext>
            </a:extLst>
          </p:cNvPr>
          <p:cNvSpPr/>
          <p:nvPr/>
        </p:nvSpPr>
        <p:spPr>
          <a:xfrm>
            <a:off x="6711824" y="5818297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734CE97-B247-461D-9A79-AF5193B47C19}"/>
              </a:ext>
            </a:extLst>
          </p:cNvPr>
          <p:cNvSpPr/>
          <p:nvPr/>
        </p:nvSpPr>
        <p:spPr>
          <a:xfrm>
            <a:off x="7440756" y="5503972"/>
            <a:ext cx="180000" cy="18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F2C1BFE-5C19-4A5B-9F20-D4BE88671CA5}"/>
              </a:ext>
            </a:extLst>
          </p:cNvPr>
          <p:cNvSpPr txBox="1"/>
          <p:nvPr/>
        </p:nvSpPr>
        <p:spPr>
          <a:xfrm>
            <a:off x="5112377" y="5363139"/>
            <a:ext cx="7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B9A2514-C214-4229-BB5D-D442CFAB2209}"/>
              </a:ext>
            </a:extLst>
          </p:cNvPr>
          <p:cNvSpPr txBox="1"/>
          <p:nvPr/>
        </p:nvSpPr>
        <p:spPr>
          <a:xfrm>
            <a:off x="7370452" y="5094996"/>
            <a:ext cx="79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z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66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9" grpId="0"/>
      <p:bldP spid="5" grpId="0" animBg="1"/>
      <p:bldP spid="11" grpId="0" animBg="1"/>
      <p:bldP spid="10" grpId="0" animBg="1"/>
      <p:bldP spid="6" grpId="0" animBg="1"/>
      <p:bldP spid="7" grpId="0"/>
      <p:bldP spid="12" grpId="0" animBg="1"/>
      <p:bldP spid="13" grpId="0" animBg="1"/>
      <p:bldP spid="14" grpId="0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 A basis is the </a:t>
            </a:r>
            <a:r>
              <a:rPr lang="en-US" altLang="zh-TW" dirty="0">
                <a:solidFill>
                  <a:srgbClr val="0000FF"/>
                </a:solidFill>
              </a:rPr>
              <a:t>smallest</a:t>
            </a:r>
            <a:r>
              <a:rPr lang="en-US" altLang="zh-TW" dirty="0"/>
              <a:t> generation set.</a:t>
            </a:r>
            <a:endParaRPr lang="zh-TW" altLang="en-US" dirty="0"/>
          </a:p>
          <a:p>
            <a:r>
              <a:rPr lang="en-US" altLang="zh-TW" dirty="0"/>
              <a:t>2. A basis is the </a:t>
            </a:r>
            <a:r>
              <a:rPr lang="en-US" altLang="zh-TW" dirty="0">
                <a:solidFill>
                  <a:srgbClr val="FF0000"/>
                </a:solidFill>
              </a:rPr>
              <a:t>largest</a:t>
            </a:r>
            <a:r>
              <a:rPr lang="en-US" altLang="zh-TW" dirty="0"/>
              <a:t> independent vector set in the subspace.</a:t>
            </a:r>
            <a:endParaRPr lang="zh-TW" altLang="en-US" dirty="0"/>
          </a:p>
          <a:p>
            <a:r>
              <a:rPr lang="en-US" altLang="zh-TW" dirty="0"/>
              <a:t>3. Any two bases for a subspace </a:t>
            </a:r>
            <a:r>
              <a:rPr lang="en-US" altLang="zh-TW" dirty="0">
                <a:solidFill>
                  <a:srgbClr val="00B050"/>
                </a:solidFill>
              </a:rPr>
              <a:t>contain the same number of vectors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sz="2800" dirty="0"/>
              <a:t>The number of vectors in a basis for a nonzero subspace V is called </a:t>
            </a:r>
            <a:r>
              <a:rPr lang="en-US" altLang="zh-TW" sz="2800" dirty="0">
                <a:solidFill>
                  <a:srgbClr val="00B050"/>
                </a:solidFill>
              </a:rPr>
              <a:t>dimension</a:t>
            </a:r>
            <a:r>
              <a:rPr lang="en-US" altLang="zh-TW" sz="2800" dirty="0"/>
              <a:t> of V (dim V).</a:t>
            </a:r>
          </a:p>
        </p:txBody>
      </p:sp>
    </p:spTree>
    <p:extLst>
      <p:ext uri="{BB962C8B-B14F-4D97-AF65-F5344CB8AC3E}">
        <p14:creationId xmlns:p14="http://schemas.microsoft.com/office/powerpoint/2010/main" val="383625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Theorem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number of vectors in a basis for a subspace V is called the dimension of V, and is denoted dim V</a:t>
            </a:r>
          </a:p>
          <a:p>
            <a:pPr lvl="1"/>
            <a:r>
              <a:rPr lang="en-US" altLang="zh-TW" dirty="0"/>
              <a:t>The dimension of zero subspace is 0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503632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>
            <a:off x="827896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60097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dim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2 </a:t>
            </a:r>
            <a:r>
              <a:rPr lang="en-US" altLang="zh-TW" sz="2800" i="1" dirty="0">
                <a:sym typeface="Symbol" pitchFamily="18" charset="2"/>
              </a:rPr>
              <a:t>=2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52240" y="5359400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>
            <a:off x="4276504" y="4744288"/>
            <a:ext cx="2881222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08705" y="4145618"/>
            <a:ext cx="173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dim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3</a:t>
            </a:r>
            <a:r>
              <a:rPr lang="en-US" altLang="zh-TW" sz="2800" i="1" dirty="0">
                <a:sym typeface="Symbol" pitchFamily="18" charset="2"/>
              </a:rPr>
              <a:t>=3 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796145" y="5049524"/>
            <a:ext cx="1175151" cy="134572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160600" y="475648"/>
            <a:ext cx="267286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Every basis of </a:t>
            </a:r>
            <a:r>
              <a:rPr lang="en-US" altLang="zh-TW" sz="2800" dirty="0">
                <a:latin typeface="Script MT Bold"/>
                <a:cs typeface="Script MT Bold"/>
              </a:rPr>
              <a:t>R</a:t>
            </a:r>
            <a:r>
              <a:rPr lang="en-US" altLang="zh-TW" sz="2800" i="1" baseline="40000" dirty="0">
                <a:sym typeface="Symbol" pitchFamily="18" charset="2"/>
              </a:rPr>
              <a:t>n</a:t>
            </a:r>
            <a:r>
              <a:rPr lang="en-US" altLang="zh-TW" sz="2800" dirty="0"/>
              <a:t> has n vectors.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343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5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2129297"/>
            <a:ext cx="5642770" cy="1275871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4008597"/>
            <a:ext cx="7747001" cy="12545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57633" y="2473283"/>
            <a:ext cx="188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dim V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63441" y="2930204"/>
            <a:ext cx="162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dim V = 3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64691" y="5515148"/>
            <a:ext cx="432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Independent vector set that generates V</a:t>
            </a:r>
            <a:endParaRPr lang="zh-TW" altLang="en-US" sz="28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07000" y="5263120"/>
            <a:ext cx="355600" cy="325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7874000" y="5255174"/>
            <a:ext cx="247171" cy="330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689486" y="5213928"/>
            <a:ext cx="37859" cy="378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055323" y="4279364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526453" y="4575366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982556" y="4903018"/>
            <a:ext cx="329477" cy="33684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18772" y="3784600"/>
            <a:ext cx="4648200" cy="147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451123" y="5538279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Basis?</a:t>
            </a:r>
            <a:endParaRPr lang="zh-TW" altLang="en-US" sz="28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3249881" y="2767232"/>
            <a:ext cx="2874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−5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20" y="2945212"/>
                <a:ext cx="2259145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67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 animBg="1"/>
      <p:bldP spid="17" grpId="0" animBg="1"/>
      <p:bldP spid="18" grpId="0" animBg="1"/>
      <p:bldP spid="9" grpId="0" animBg="1"/>
      <p:bldP spid="1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</a:t>
            </a:r>
            <a:r>
              <a:rPr lang="en-US" altLang="zh-TW"/>
              <a:t>from Theorems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1900" y="3158813"/>
            <a:ext cx="568588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smallest generation set.</a:t>
            </a:r>
            <a:endParaRPr lang="zh-TW" alt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649" y="3684036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cs typeface="Script MT Bold"/>
              </a:rPr>
              <a:t>A vector set generates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must contain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1737" y="2332190"/>
            <a:ext cx="4704544" cy="6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have a basis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e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e</a:t>
            </a:r>
            <a:r>
              <a:rPr lang="en-US" altLang="zh-TW" sz="2400" i="1" baseline="-25000" dirty="0" err="1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en-US" altLang="zh-TW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55649" y="4294856"/>
            <a:ext cx="652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Because a basis is the smallest generation set 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99777" y="4737333"/>
            <a:ext cx="640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Any other generation set has at least </a:t>
            </a:r>
            <a:r>
              <a:rPr lang="en-US" altLang="zh-TW" sz="2400" i="1" dirty="0"/>
              <a:t>m</a:t>
            </a:r>
            <a:r>
              <a:rPr lang="en-US" altLang="zh-TW" sz="2400" dirty="0"/>
              <a:t> vectors.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81167" y="5307421"/>
            <a:ext cx="78867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basis is the largest independent set in the subspace. </a:t>
            </a:r>
            <a:endParaRPr lang="zh-TW" altLang="en-US" sz="2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95181" y="5839106"/>
            <a:ext cx="797002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dirty="0">
                <a:cs typeface="Script MT Bold"/>
              </a:rPr>
              <a:t>Any independent vector set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i="1" baseline="40000" dirty="0">
                <a:sym typeface="Symbol" pitchFamily="18" charset="2"/>
              </a:rPr>
              <a:t>m  </a:t>
            </a:r>
            <a:r>
              <a:rPr lang="en-US" altLang="zh-TW" sz="2400" dirty="0">
                <a:sym typeface="Symbol" pitchFamily="18" charset="2"/>
              </a:rPr>
              <a:t>contain </a:t>
            </a:r>
            <a:r>
              <a:rPr lang="en-US" altLang="zh-TW" sz="2400" dirty="0"/>
              <a:t>at most m vectors.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B4D0BDD-0FD2-4B4E-9527-DE0832D8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771" y="2823153"/>
            <a:ext cx="1815655" cy="6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TW" sz="2400" b="1" dirty="0">
                <a:latin typeface="Script MT Bold"/>
                <a:cs typeface="Script MT Bold"/>
              </a:rPr>
              <a:t>dim</a:t>
            </a:r>
            <a:r>
              <a:rPr lang="en-US" altLang="zh-TW" sz="2400" dirty="0">
                <a:latin typeface="Script MT Bold"/>
                <a:cs typeface="Script MT Bold"/>
              </a:rPr>
              <a:t> R</a:t>
            </a:r>
            <a:r>
              <a:rPr lang="en-US" altLang="zh-TW" sz="2400" i="1" baseline="40000" dirty="0">
                <a:sym typeface="Symbol" pitchFamily="18" charset="2"/>
              </a:rPr>
              <a:t>m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/>
              <a:t>= m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4B6628-0665-4D8C-82CB-E57FAC628172}"/>
              </a:ext>
            </a:extLst>
          </p:cNvPr>
          <p:cNvSpPr/>
          <p:nvPr/>
        </p:nvSpPr>
        <p:spPr>
          <a:xfrm>
            <a:off x="471900" y="1519144"/>
            <a:ext cx="8337526" cy="8701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bg1"/>
                </a:solidFill>
              </a:rPr>
              <a:t>Any two bases for a subspace contain the same number of vectors.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1D2D35C-B6B2-44E6-8588-48E3EDCC11E0}"/>
              </a:ext>
            </a:extLst>
          </p:cNvPr>
          <p:cNvSpPr txBox="1"/>
          <p:nvPr/>
        </p:nvSpPr>
        <p:spPr>
          <a:xfrm>
            <a:off x="4849347" y="2507186"/>
            <a:ext cx="352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bases have m vectors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943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13" grpId="0" animBg="1"/>
      <p:bldP spid="14" grpId="0"/>
      <p:bldP spid="12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E14454-F3E1-49BE-A22A-ACA4D056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25B352-4872-4BB7-995F-8205424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F038B5-E3B1-43BE-A6FE-166DAE72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9" y="491077"/>
            <a:ext cx="7876311" cy="5875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7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1325</Words>
  <Application>Microsoft Office PowerPoint</Application>
  <PresentationFormat>如螢幕大小 (4:3)</PresentationFormat>
  <Paragraphs>179</Paragraphs>
  <Slides>21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Arial</vt:lpstr>
      <vt:lpstr>Calibri</vt:lpstr>
      <vt:lpstr>Calibri Light</vt:lpstr>
      <vt:lpstr>Cambria Math</vt:lpstr>
      <vt:lpstr>Script MT Bold</vt:lpstr>
      <vt:lpstr>Office 佈景主題</vt:lpstr>
      <vt:lpstr>1_Office 佈景主題</vt:lpstr>
      <vt:lpstr>Basis</vt:lpstr>
      <vt:lpstr>Basis</vt:lpstr>
      <vt:lpstr>Basis</vt:lpstr>
      <vt:lpstr>Property</vt:lpstr>
      <vt:lpstr>Theorem </vt:lpstr>
      <vt:lpstr>Theorem 3</vt:lpstr>
      <vt:lpstr>Example</vt:lpstr>
      <vt:lpstr>More from Theorems</vt:lpstr>
      <vt:lpstr>PowerPoint 簡報</vt:lpstr>
      <vt:lpstr>PowerPoint 簡報</vt:lpstr>
      <vt:lpstr>PowerPoint 簡報</vt:lpstr>
      <vt:lpstr>Theorem 1</vt:lpstr>
      <vt:lpstr>Theorem 1 – Reduction Theorem</vt:lpstr>
      <vt:lpstr>Theorem 1 – Reduction Theorem</vt:lpstr>
      <vt:lpstr>Theorem 2</vt:lpstr>
      <vt:lpstr>Theorem 2 – Extension Theorem</vt:lpstr>
      <vt:lpstr>Theorem 3</vt:lpstr>
      <vt:lpstr>Theorem 4.9 (P258)</vt:lpstr>
      <vt:lpstr>PowerPoint 簡報</vt:lpstr>
      <vt:lpstr>Concluding Remarks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11</cp:revision>
  <dcterms:created xsi:type="dcterms:W3CDTF">2020-09-13T06:54:38Z</dcterms:created>
  <dcterms:modified xsi:type="dcterms:W3CDTF">2020-10-23T02:18:14Z</dcterms:modified>
</cp:coreProperties>
</file>